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55195-FCA3-4C8C-B534-3715E8EF3064}" type="datetimeFigureOut">
              <a:rPr lang="hr-HR" smtClean="0"/>
              <a:t>1.12.2017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69F50-F8E8-4A80-AC86-4B8CE0925C05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69F50-F8E8-4A80-AC86-4B8CE0925C05}" type="slidenum">
              <a:rPr lang="hr-HR" smtClean="0"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69F50-F8E8-4A80-AC86-4B8CE0925C05}" type="slidenum">
              <a:rPr lang="hr-HR" smtClean="0"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69F50-F8E8-4A80-AC86-4B8CE0925C05}" type="slidenum">
              <a:rPr lang="hr-HR" smtClean="0"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69F50-F8E8-4A80-AC86-4B8CE0925C05}" type="slidenum">
              <a:rPr lang="hr-HR" smtClean="0"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69F50-F8E8-4A80-AC86-4B8CE0925C05}" type="slidenum">
              <a:rPr lang="hr-HR" smtClean="0"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69F50-F8E8-4A80-AC86-4B8CE0925C05}" type="slidenum">
              <a:rPr lang="hr-HR" smtClean="0"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69F50-F8E8-4A80-AC86-4B8CE0925C05}" type="slidenum">
              <a:rPr lang="hr-HR" smtClean="0"/>
              <a:t>7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3A76-49D3-4A2D-923C-156C1C84104E}" type="datetimeFigureOut">
              <a:rPr lang="hr-HR" smtClean="0"/>
              <a:pPr/>
              <a:t>1.12.2017</a:t>
            </a:fld>
            <a:endParaRPr lang="hr-HR" dirty="0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DFEE-9324-40A7-A338-231E726C5715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3A76-49D3-4A2D-923C-156C1C84104E}" type="datetimeFigureOut">
              <a:rPr lang="hr-HR" smtClean="0"/>
              <a:pPr/>
              <a:t>1.12.2017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DFEE-9324-40A7-A338-231E726C5715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3A76-49D3-4A2D-923C-156C1C84104E}" type="datetimeFigureOut">
              <a:rPr lang="hr-HR" smtClean="0"/>
              <a:pPr/>
              <a:t>1.12.2017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DFEE-9324-40A7-A338-231E726C5715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3A76-49D3-4A2D-923C-156C1C84104E}" type="datetimeFigureOut">
              <a:rPr lang="hr-HR" smtClean="0"/>
              <a:pPr/>
              <a:t>1.12.2017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DFEE-9324-40A7-A338-231E726C5715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3A76-49D3-4A2D-923C-156C1C84104E}" type="datetimeFigureOut">
              <a:rPr lang="hr-HR" smtClean="0"/>
              <a:pPr/>
              <a:t>1.12.2017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C84DFEE-9324-40A7-A338-231E726C5715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3A76-49D3-4A2D-923C-156C1C84104E}" type="datetimeFigureOut">
              <a:rPr lang="hr-HR" smtClean="0"/>
              <a:pPr/>
              <a:t>1.12.2017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DFEE-9324-40A7-A338-231E726C5715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3A76-49D3-4A2D-923C-156C1C84104E}" type="datetimeFigureOut">
              <a:rPr lang="hr-HR" smtClean="0"/>
              <a:pPr/>
              <a:t>1.12.2017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DFEE-9324-40A7-A338-231E726C5715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3A76-49D3-4A2D-923C-156C1C84104E}" type="datetimeFigureOut">
              <a:rPr lang="hr-HR" smtClean="0"/>
              <a:pPr/>
              <a:t>1.12.2017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DFEE-9324-40A7-A338-231E726C5715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3A76-49D3-4A2D-923C-156C1C84104E}" type="datetimeFigureOut">
              <a:rPr lang="hr-HR" smtClean="0"/>
              <a:pPr/>
              <a:t>1.12.2017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DFEE-9324-40A7-A338-231E726C5715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3A76-49D3-4A2D-923C-156C1C84104E}" type="datetimeFigureOut">
              <a:rPr lang="hr-HR" smtClean="0"/>
              <a:pPr/>
              <a:t>1.12.2017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DFEE-9324-40A7-A338-231E726C5715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r-HR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Pritisnite ikonu za dodavanje slike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3A76-49D3-4A2D-923C-156C1C84104E}" type="datetimeFigureOut">
              <a:rPr lang="hr-HR" smtClean="0"/>
              <a:pPr/>
              <a:t>1.12.2017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DFEE-9324-40A7-A338-231E726C5715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2B23A76-49D3-4A2D-923C-156C1C84104E}" type="datetimeFigureOut">
              <a:rPr lang="hr-HR" smtClean="0"/>
              <a:pPr/>
              <a:t>1.12.2017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C84DFEE-9324-40A7-A338-231E726C5715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Alkoholizam</a:t>
            </a:r>
            <a:endParaRPr lang="hr-HR" dirty="0"/>
          </a:p>
        </p:txBody>
      </p:sp>
      <p:pic>
        <p:nvPicPr>
          <p:cNvPr id="4" name="Slika 3" descr="alkoholizam-2_5735c36e22ce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924944"/>
            <a:ext cx="3456384" cy="2129012"/>
          </a:xfrm>
          <a:prstGeom prst="rect">
            <a:avLst/>
          </a:prstGeom>
        </p:spPr>
      </p:pic>
      <p:pic>
        <p:nvPicPr>
          <p:cNvPr id="5" name="Slika 4" descr="1774_4282_bug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924944"/>
            <a:ext cx="3116484" cy="2065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</a:t>
            </a:r>
            <a:r>
              <a:rPr lang="hr-HR" dirty="0" smtClean="0"/>
              <a:t>postajemo </a:t>
            </a:r>
            <a:r>
              <a:rPr lang="hr-HR" dirty="0" smtClean="0"/>
              <a:t>ovisni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Ovisnost o alkoholu </a:t>
            </a:r>
            <a:r>
              <a:rPr lang="hr-HR" dirty="0" smtClean="0"/>
              <a:t>  većinom se  </a:t>
            </a:r>
            <a:r>
              <a:rPr lang="hr-HR" dirty="0" smtClean="0"/>
              <a:t>javlja u ranim 20-ima</a:t>
            </a:r>
            <a:r>
              <a:rPr lang="hr-HR" dirty="0" smtClean="0"/>
              <a:t>, a </a:t>
            </a:r>
            <a:r>
              <a:rPr lang="hr-HR" dirty="0" smtClean="0"/>
              <a:t>započinje  nagovorom  prijatelja</a:t>
            </a:r>
            <a:r>
              <a:rPr lang="hr-HR" dirty="0" smtClean="0"/>
              <a:t>, iskušavanjem </a:t>
            </a:r>
            <a:r>
              <a:rPr lang="hr-HR" dirty="0" smtClean="0"/>
              <a:t>novih </a:t>
            </a:r>
            <a:r>
              <a:rPr lang="hr-HR" dirty="0" smtClean="0"/>
              <a:t>stvari, </a:t>
            </a:r>
            <a:r>
              <a:rPr lang="hr-HR" dirty="0" smtClean="0"/>
              <a:t>itd…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Slika 3" descr="ovisno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284984"/>
            <a:ext cx="3254603" cy="2950840"/>
          </a:xfrm>
          <a:prstGeom prst="rect">
            <a:avLst/>
          </a:prstGeom>
        </p:spPr>
      </p:pic>
      <p:pic>
        <p:nvPicPr>
          <p:cNvPr id="5" name="Slika 4" descr="Image00001-696x4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212976"/>
            <a:ext cx="4502832" cy="3001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Alkoholizam u obitelji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Alkoholizam u obitelji može uzrokovati  česte  svađe i sukobe između supružnika, a može dovesti </a:t>
            </a:r>
            <a:r>
              <a:rPr lang="hr-HR" dirty="0" smtClean="0"/>
              <a:t>i do </a:t>
            </a:r>
            <a:r>
              <a:rPr lang="hr-HR" dirty="0" smtClean="0"/>
              <a:t>razvoda braka, </a:t>
            </a:r>
            <a:r>
              <a:rPr lang="hr-HR" dirty="0" smtClean="0"/>
              <a:t>do </a:t>
            </a:r>
            <a:r>
              <a:rPr lang="hr-HR" dirty="0" smtClean="0"/>
              <a:t>niza promjena obiteljskog sustava</a:t>
            </a:r>
            <a:r>
              <a:rPr lang="hr-HR" dirty="0" smtClean="0"/>
              <a:t>, a </a:t>
            </a:r>
            <a:r>
              <a:rPr lang="hr-HR" dirty="0" smtClean="0"/>
              <a:t>najviše pogađa</a:t>
            </a:r>
          </a:p>
          <a:p>
            <a:pPr>
              <a:buNone/>
            </a:pPr>
            <a:r>
              <a:rPr lang="hr-HR" dirty="0" smtClean="0"/>
              <a:t>     djecu.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4" name="Slika 3" descr="Fighting_parents_zqlwk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728140"/>
            <a:ext cx="4608512" cy="2825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Alkohol i vožnja </a:t>
            </a:r>
            <a:r>
              <a:rPr lang="hr-HR" dirty="0" smtClean="0"/>
              <a:t>ne idu </a:t>
            </a:r>
            <a:r>
              <a:rPr lang="hr-HR" dirty="0" smtClean="0"/>
              <a:t>zajedno!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Kod vozača</a:t>
            </a:r>
            <a:r>
              <a:rPr lang="hr-HR" dirty="0" smtClean="0"/>
              <a:t>, promjene </a:t>
            </a:r>
            <a:r>
              <a:rPr lang="hr-HR" dirty="0" smtClean="0"/>
              <a:t>u načinu vožnje događaju se kod 0,2 do 5 promila u krvi.</a:t>
            </a:r>
          </a:p>
          <a:p>
            <a:pPr>
              <a:buNone/>
            </a:pPr>
            <a:r>
              <a:rPr lang="hr-HR" dirty="0" smtClean="0"/>
              <a:t>U </a:t>
            </a:r>
            <a:r>
              <a:rPr lang="hr-HR" dirty="0" smtClean="0"/>
              <a:t>2014. </a:t>
            </a:r>
            <a:r>
              <a:rPr lang="hr-HR" dirty="0" smtClean="0"/>
              <a:t>pijani vozači skrivili su 4024 </a:t>
            </a:r>
            <a:r>
              <a:rPr lang="hr-HR" dirty="0" smtClean="0"/>
              <a:t>nesreće, </a:t>
            </a:r>
            <a:r>
              <a:rPr lang="hr-HR" dirty="0" smtClean="0"/>
              <a:t>od toga ih je 66 završilo tragično. 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Slika 3" descr="do-not-drink-drive-label-lb-21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933056"/>
            <a:ext cx="2438611" cy="2438611"/>
          </a:xfrm>
          <a:prstGeom prst="rect">
            <a:avLst/>
          </a:prstGeom>
        </p:spPr>
      </p:pic>
      <p:pic>
        <p:nvPicPr>
          <p:cNvPr id="5" name="Slika 4" descr="kad-piješ-ne-vozi_znak_triglav-h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4077072"/>
            <a:ext cx="3378478" cy="21142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Utjecaj alkohola na organizam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Alkohol šteti </a:t>
            </a:r>
            <a:r>
              <a:rPr lang="hr-HR" dirty="0" err="1" smtClean="0"/>
              <a:t>jetri</a:t>
            </a:r>
            <a:r>
              <a:rPr lang="hr-HR" dirty="0" smtClean="0"/>
              <a:t>, mozgu, probavi </a:t>
            </a:r>
            <a:r>
              <a:rPr lang="hr-HR" dirty="0" smtClean="0"/>
              <a:t>i oštećuje živčani </a:t>
            </a:r>
            <a:r>
              <a:rPr lang="hr-HR" dirty="0" smtClean="0"/>
              <a:t>sustav. </a:t>
            </a:r>
            <a:endParaRPr lang="hr-HR" dirty="0"/>
          </a:p>
        </p:txBody>
      </p:sp>
      <p:pic>
        <p:nvPicPr>
          <p:cNvPr id="4" name="Slika 3" descr="ciroza-jet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140968"/>
            <a:ext cx="3168352" cy="2376264"/>
          </a:xfrm>
          <a:prstGeom prst="rect">
            <a:avLst/>
          </a:prstGeom>
        </p:spPr>
      </p:pic>
      <p:pic>
        <p:nvPicPr>
          <p:cNvPr id="5" name="Slika 4" descr="aneurizma-mozga-1-320x1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3429000"/>
            <a:ext cx="3672408" cy="18362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se </a:t>
            </a:r>
            <a:r>
              <a:rPr lang="hr-HR" dirty="0" smtClean="0"/>
              <a:t>riješiti </a:t>
            </a:r>
            <a:r>
              <a:rPr lang="hr-HR" dirty="0" smtClean="0"/>
              <a:t>alkoholizma?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Danas </a:t>
            </a:r>
            <a:r>
              <a:rPr lang="hr-HR" dirty="0" smtClean="0"/>
              <a:t>postoje </a:t>
            </a:r>
            <a:r>
              <a:rPr lang="hr-HR" dirty="0" smtClean="0"/>
              <a:t>mnoge ustanove u kojima se može odviknuti od </a:t>
            </a:r>
            <a:r>
              <a:rPr lang="hr-HR" dirty="0" smtClean="0"/>
              <a:t>alkoholizma.</a:t>
            </a:r>
            <a:endParaRPr lang="hr-HR" dirty="0" smtClean="0"/>
          </a:p>
          <a:p>
            <a:pPr algn="ctr">
              <a:buNone/>
            </a:pPr>
            <a:r>
              <a:rPr lang="hr-HR" dirty="0" smtClean="0"/>
              <a:t>Neke od njih su:</a:t>
            </a:r>
            <a:r>
              <a:rPr lang="hr-HR" b="1" i="1" dirty="0" smtClean="0"/>
              <a:t>Čakovec</a:t>
            </a:r>
            <a:r>
              <a:rPr lang="hr-HR" b="1" dirty="0" smtClean="0"/>
              <a:t> Centar</a:t>
            </a:r>
            <a:r>
              <a:rPr lang="hr-HR" b="1" dirty="0" smtClean="0"/>
              <a:t>, </a:t>
            </a:r>
            <a:r>
              <a:rPr lang="hr-HR" b="1" i="1" dirty="0" smtClean="0"/>
              <a:t>Karlovac</a:t>
            </a:r>
            <a:r>
              <a:rPr lang="hr-HR" b="1" i="1" dirty="0" smtClean="0"/>
              <a:t> </a:t>
            </a:r>
            <a:r>
              <a:rPr lang="hr-HR" dirty="0" smtClean="0"/>
              <a:t> Savjetovalište za suzbijanje </a:t>
            </a:r>
            <a:r>
              <a:rPr lang="hr-HR" dirty="0" smtClean="0"/>
              <a:t>ovisnosti.</a:t>
            </a:r>
            <a:endParaRPr lang="hr-HR" dirty="0"/>
          </a:p>
        </p:txBody>
      </p:sp>
      <p:pic>
        <p:nvPicPr>
          <p:cNvPr id="4" name="Slika 3" descr="psihijatrijska-bolnica-sv-ivan-zagreb-635379322894353516_728_40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4005064"/>
            <a:ext cx="4572000" cy="25686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Recite ne alkoholizmu!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 smtClean="0"/>
              <a:t>Ovisnost o alkoholu </a:t>
            </a:r>
            <a:r>
              <a:rPr lang="hr-HR" dirty="0" smtClean="0"/>
              <a:t>može se </a:t>
            </a:r>
            <a:r>
              <a:rPr lang="hr-HR" dirty="0" smtClean="0"/>
              <a:t>lako </a:t>
            </a:r>
            <a:r>
              <a:rPr lang="hr-HR" dirty="0" smtClean="0"/>
              <a:t>‘pokupiti’,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p</a:t>
            </a:r>
            <a:r>
              <a:rPr lang="hr-HR" dirty="0" smtClean="0"/>
              <a:t>ogotovu </a:t>
            </a:r>
            <a:r>
              <a:rPr lang="hr-HR" dirty="0" smtClean="0"/>
              <a:t>u društvu</a:t>
            </a:r>
            <a:r>
              <a:rPr lang="hr-HR" dirty="0" smtClean="0"/>
              <a:t>, zato </a:t>
            </a:r>
            <a:r>
              <a:rPr lang="hr-HR" dirty="0" smtClean="0"/>
              <a:t>ako vas neko </a:t>
            </a:r>
            <a:r>
              <a:rPr lang="hr-HR" dirty="0" smtClean="0"/>
              <a:t>nagovara na alkohol,</a:t>
            </a:r>
            <a:r>
              <a:rPr lang="hr-HR" dirty="0" smtClean="0"/>
              <a:t> </a:t>
            </a:r>
            <a:r>
              <a:rPr lang="hr-HR" dirty="0" smtClean="0"/>
              <a:t>ostanite prisebni </a:t>
            </a:r>
            <a:r>
              <a:rPr lang="hr-HR" dirty="0" smtClean="0"/>
              <a:t>i recite ne alkoholizmu!</a:t>
            </a:r>
          </a:p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endParaRPr lang="hr-HR" dirty="0" smtClean="0"/>
          </a:p>
          <a:p>
            <a:pPr algn="r">
              <a:buNone/>
            </a:pPr>
            <a:r>
              <a:rPr lang="hr-HR" dirty="0" smtClean="0"/>
              <a:t>Izradili</a:t>
            </a:r>
            <a:r>
              <a:rPr lang="hr-HR" dirty="0" smtClean="0"/>
              <a:t>: Mihael </a:t>
            </a:r>
            <a:r>
              <a:rPr lang="hr-HR" dirty="0" err="1" smtClean="0"/>
              <a:t>Mrazović</a:t>
            </a:r>
            <a:r>
              <a:rPr lang="hr-HR" dirty="0" smtClean="0"/>
              <a:t>, Robert </a:t>
            </a:r>
            <a:r>
              <a:rPr lang="hr-HR" dirty="0" err="1" smtClean="0"/>
              <a:t>Hleb</a:t>
            </a:r>
            <a:r>
              <a:rPr lang="hr-HR" dirty="0" smtClean="0"/>
              <a:t>, 8. r.</a:t>
            </a:r>
            <a:endParaRPr lang="hr-HR" dirty="0"/>
          </a:p>
        </p:txBody>
      </p:sp>
      <p:pic>
        <p:nvPicPr>
          <p:cNvPr id="4" name="Slika 3" descr="ovisnost1-662x3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356992"/>
            <a:ext cx="4433958" cy="227726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h">
  <a:themeElements>
    <a:clrScheme name="Vrh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h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h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</TotalTime>
  <Words>193</Words>
  <Application>Microsoft Office PowerPoint</Application>
  <PresentationFormat>Prikaz na zaslonu (4:3)</PresentationFormat>
  <Paragraphs>32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Vrh</vt:lpstr>
      <vt:lpstr>  Alkoholizam</vt:lpstr>
      <vt:lpstr>Kako postajemo ovisni</vt:lpstr>
      <vt:lpstr>Alkoholizam u obitelji</vt:lpstr>
      <vt:lpstr>Alkohol i vožnja ne idu zajedno!</vt:lpstr>
      <vt:lpstr>Utjecaj alkohola na organizam</vt:lpstr>
      <vt:lpstr>Kako se riješiti alkoholizma?</vt:lpstr>
      <vt:lpstr>Recite ne alkoholizmu!</vt:lpstr>
    </vt:vector>
  </TitlesOfParts>
  <Company>OŠ Breznički Hum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Alkoholizam</dc:title>
  <dc:creator>OŠ Breznički Hum</dc:creator>
  <cp:lastModifiedBy>Ivana</cp:lastModifiedBy>
  <cp:revision>8</cp:revision>
  <dcterms:created xsi:type="dcterms:W3CDTF">2017-11-30T10:47:30Z</dcterms:created>
  <dcterms:modified xsi:type="dcterms:W3CDTF">2017-12-01T11:58:32Z</dcterms:modified>
</cp:coreProperties>
</file>